
<file path=[Content_Types].xml><?xml version="1.0" encoding="utf-8"?>
<Types xmlns="http://schemas.openxmlformats.org/package/2006/content-types">
  <Default Extension="png" ContentType="image/png"/>
  <Default Extension="jfif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6" r:id="rId1"/>
  </p:sldMasterIdLst>
  <p:notesMasterIdLst>
    <p:notesMasterId r:id="rId17"/>
  </p:notesMasterIdLst>
  <p:sldIdLst>
    <p:sldId id="256" r:id="rId2"/>
    <p:sldId id="257" r:id="rId3"/>
    <p:sldId id="260" r:id="rId4"/>
    <p:sldId id="259" r:id="rId5"/>
    <p:sldId id="294" r:id="rId6"/>
    <p:sldId id="258" r:id="rId7"/>
    <p:sldId id="262" r:id="rId8"/>
    <p:sldId id="261" r:id="rId9"/>
    <p:sldId id="263" r:id="rId10"/>
    <p:sldId id="292" r:id="rId11"/>
    <p:sldId id="267" r:id="rId12"/>
    <p:sldId id="295" r:id="rId13"/>
    <p:sldId id="269" r:id="rId14"/>
    <p:sldId id="274" r:id="rId15"/>
    <p:sldId id="291" r:id="rId16"/>
  </p:sldIdLst>
  <p:sldSz cx="9144000" cy="5143500" type="screen16x9"/>
  <p:notesSz cx="6858000" cy="9144000"/>
  <p:embeddedFontLst>
    <p:embeddedFont>
      <p:font typeface="Roboto Slab" charset="0"/>
      <p:regular r:id="rId18"/>
      <p:bold r:id="rId19"/>
    </p:embeddedFont>
    <p:embeddedFont>
      <p:font typeface="Georgia" pitchFamily="18" charset="0"/>
      <p:regular r:id="rId20"/>
      <p:bold r:id="rId21"/>
      <p:italic r:id="rId22"/>
      <p:boldItalic r:id="rId23"/>
    </p:embeddedFont>
    <p:embeddedFont>
      <p:font typeface="Roboto" charset="0"/>
      <p:regular r:id="rId24"/>
      <p:bold r:id="rId25"/>
      <p:italic r:id="rId26"/>
      <p:boldItalic r:id="rId27"/>
    </p:embeddedFont>
    <p:embeddedFont>
      <p:font typeface="Oxygen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524F40"/>
    <a:srgbClr val="6D4925"/>
    <a:srgbClr val="FFFFFF"/>
    <a:srgbClr val="635A2F"/>
    <a:srgbClr val="D7AE85"/>
    <a:srgbClr val="F6A20A"/>
    <a:srgbClr val="FF4343"/>
    <a:srgbClr val="D4A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7FFAB09-ECC1-451C-A3BB-F49DC13D23C8}">
  <a:tblStyle styleId="{A7FFAB09-ECC1-451C-A3BB-F49DC13D23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B7A040C-200A-4E53-A25A-C2011020A1E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 autoAdjust="0"/>
    <p:restoredTop sz="98428" autoAdjust="0"/>
  </p:normalViewPr>
  <p:slideViewPr>
    <p:cSldViewPr>
      <p:cViewPr>
        <p:scale>
          <a:sx n="110" d="100"/>
          <a:sy n="110" d="100"/>
        </p:scale>
        <p:origin x="-758" y="-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DAF239-CB25-4C40-8641-E8AF66F12BD3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C27DB0-A01E-4901-94C8-436DE87FDB21}">
      <dgm:prSet custT="1"/>
      <dgm:spPr/>
      <dgm:t>
        <a:bodyPr/>
        <a:lstStyle/>
        <a:p>
          <a:pPr rtl="0"/>
          <a:r>
            <a:rPr lang="sr-Cyrl-RS" sz="1600" b="1" i="0" smtClean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rPr>
            <a:t>Према Просторном плану  Републике   Србије, Град Лесковац спада у  подручја загађене и деградиране животне средине</a:t>
          </a:r>
          <a:r>
            <a:rPr lang="sr-Cyrl-RS" sz="1600" b="0" i="0" smtClean="0">
              <a:solidFill>
                <a:schemeClr val="bg2">
                  <a:lumMod val="25000"/>
                </a:schemeClr>
              </a:solidFill>
            </a:rPr>
            <a:t>.</a:t>
          </a:r>
          <a:endParaRPr lang="en-US" sz="1600">
            <a:solidFill>
              <a:schemeClr val="bg2">
                <a:lumMod val="25000"/>
              </a:schemeClr>
            </a:solidFill>
          </a:endParaRPr>
        </a:p>
      </dgm:t>
    </dgm:pt>
    <dgm:pt modelId="{AC4B4808-2728-4E59-ACC9-3F19056D4D12}" type="parTrans" cxnId="{9ABFDFD9-1803-42CD-9CB3-670D5BC7560D}">
      <dgm:prSet/>
      <dgm:spPr/>
      <dgm:t>
        <a:bodyPr/>
        <a:lstStyle/>
        <a:p>
          <a:endParaRPr lang="en-US"/>
        </a:p>
      </dgm:t>
    </dgm:pt>
    <dgm:pt modelId="{6425E959-301A-49C0-8B24-B3E07F7290A6}" type="sibTrans" cxnId="{9ABFDFD9-1803-42CD-9CB3-670D5BC7560D}">
      <dgm:prSet/>
      <dgm:spPr/>
      <dgm:t>
        <a:bodyPr/>
        <a:lstStyle/>
        <a:p>
          <a:endParaRPr lang="en-US"/>
        </a:p>
      </dgm:t>
    </dgm:pt>
    <dgm:pt modelId="{BD437723-EB86-456C-984C-CB47A7F49F25}" type="pres">
      <dgm:prSet presAssocID="{37DAF239-CB25-4C40-8641-E8AF66F12BD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A889C71-278D-45C1-B542-3BEDDB678C96}" type="pres">
      <dgm:prSet presAssocID="{D8C27DB0-A01E-4901-94C8-436DE87FDB21}" presName="node" presStyleLbl="node1" presStyleIdx="0" presStyleCnt="1" custScaleX="111798" custScaleY="100005" custRadScaleRad="99885" custRadScaleInc="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ABFDFD9-1803-42CD-9CB3-670D5BC7560D}" srcId="{37DAF239-CB25-4C40-8641-E8AF66F12BD3}" destId="{D8C27DB0-A01E-4901-94C8-436DE87FDB21}" srcOrd="0" destOrd="0" parTransId="{AC4B4808-2728-4E59-ACC9-3F19056D4D12}" sibTransId="{6425E959-301A-49C0-8B24-B3E07F7290A6}"/>
    <dgm:cxn modelId="{6D4201A3-8BC1-4529-B5B4-FCD68D2EB2B8}" type="presOf" srcId="{D8C27DB0-A01E-4901-94C8-436DE87FDB21}" destId="{DA889C71-278D-45C1-B542-3BEDDB678C96}" srcOrd="0" destOrd="0" presId="urn:microsoft.com/office/officeart/2005/8/layout/cycle2"/>
    <dgm:cxn modelId="{EA151D9D-65F3-4B2B-B121-B81109EA7053}" type="presOf" srcId="{37DAF239-CB25-4C40-8641-E8AF66F12BD3}" destId="{BD437723-EB86-456C-984C-CB47A7F49F25}" srcOrd="0" destOrd="0" presId="urn:microsoft.com/office/officeart/2005/8/layout/cycle2"/>
    <dgm:cxn modelId="{3BF253FB-3027-429F-84C9-887778659F0B}" type="presParOf" srcId="{BD437723-EB86-456C-984C-CB47A7F49F25}" destId="{DA889C71-278D-45C1-B542-3BEDDB678C96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8DE0CD-8228-4048-98C0-9EC9EDAB2C76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DC9EE0-5013-4F68-866A-6F9CCB9CDAC2}">
      <dgm:prSet/>
      <dgm:spPr>
        <a:solidFill>
          <a:schemeClr val="bg2">
            <a:lumMod val="25000"/>
          </a:schemeClr>
        </a:solidFill>
        <a:ln>
          <a:noFill/>
        </a:ln>
      </dgm:spPr>
      <dgm:t>
        <a:bodyPr/>
        <a:lstStyle/>
        <a:p>
          <a:pPr rtl="0"/>
          <a:r>
            <a:rPr lang="sr-Cyrl-RS" b="1" i="0" dirty="0" smtClean="0">
              <a:latin typeface="Times New Roman" pitchFamily="18" charset="0"/>
              <a:cs typeface="Times New Roman" pitchFamily="18" charset="0"/>
            </a:rPr>
            <a:t>Главна градска улица „Булевар Ослобођења“</a:t>
          </a:r>
          <a:endParaRPr lang="en-US" dirty="0">
            <a:latin typeface="Times New Roman" pitchFamily="18" charset="0"/>
            <a:cs typeface="Times New Roman" pitchFamily="18" charset="0"/>
          </a:endParaRPr>
        </a:p>
      </dgm:t>
    </dgm:pt>
    <dgm:pt modelId="{9CDCBE79-ECA5-4937-9ADC-4653F735ACE4}" type="parTrans" cxnId="{DA8E40AE-D857-4C0B-8FE2-CDB7EF75F30F}">
      <dgm:prSet/>
      <dgm:spPr/>
      <dgm:t>
        <a:bodyPr/>
        <a:lstStyle/>
        <a:p>
          <a:endParaRPr lang="en-US"/>
        </a:p>
      </dgm:t>
    </dgm:pt>
    <dgm:pt modelId="{BA0EFBC2-E389-4080-BDFD-454F26D857E3}" type="sibTrans" cxnId="{DA8E40AE-D857-4C0B-8FE2-CDB7EF75F30F}">
      <dgm:prSet/>
      <dgm:spPr/>
      <dgm:t>
        <a:bodyPr/>
        <a:lstStyle/>
        <a:p>
          <a:endParaRPr lang="en-US"/>
        </a:p>
      </dgm:t>
    </dgm:pt>
    <dgm:pt modelId="{1DB64B44-1A27-4907-AA83-B827006F0305}">
      <dgm:prSet custT="1"/>
      <dgm:spPr>
        <a:solidFill>
          <a:schemeClr val="bg2">
            <a:lumMod val="50000"/>
          </a:schemeClr>
        </a:solidFill>
        <a:ln>
          <a:noFill/>
        </a:ln>
      </dgm:spPr>
      <dgm:t>
        <a:bodyPr/>
        <a:lstStyle/>
        <a:p>
          <a:pPr rtl="0"/>
          <a:r>
            <a:rPr lang="sr-Cyrl-RS" sz="1800" b="1" i="0" smtClean="0">
              <a:latin typeface="Times New Roman" pitchFamily="18" charset="0"/>
              <a:cs typeface="Times New Roman" pitchFamily="18" charset="0"/>
            </a:rPr>
            <a:t>Ромско насеље „Подворце“</a:t>
          </a:r>
          <a:endParaRPr lang="en-US" sz="1800">
            <a:latin typeface="Times New Roman" pitchFamily="18" charset="0"/>
            <a:cs typeface="Times New Roman" pitchFamily="18" charset="0"/>
          </a:endParaRPr>
        </a:p>
      </dgm:t>
    </dgm:pt>
    <dgm:pt modelId="{65AAD9A5-7F5A-45C1-AB87-169CAFEB303C}" type="parTrans" cxnId="{981A3DF6-CAD7-4B09-86DB-C761DE3552B1}">
      <dgm:prSet/>
      <dgm:spPr/>
      <dgm:t>
        <a:bodyPr/>
        <a:lstStyle/>
        <a:p>
          <a:endParaRPr lang="en-US"/>
        </a:p>
      </dgm:t>
    </dgm:pt>
    <dgm:pt modelId="{3C537BF0-0ADF-4FF9-A320-C6ADCE32C214}" type="sibTrans" cxnId="{981A3DF6-CAD7-4B09-86DB-C761DE3552B1}">
      <dgm:prSet/>
      <dgm:spPr/>
      <dgm:t>
        <a:bodyPr/>
        <a:lstStyle/>
        <a:p>
          <a:endParaRPr lang="en-US"/>
        </a:p>
      </dgm:t>
    </dgm:pt>
    <dgm:pt modelId="{12706377-C699-463A-87A4-59870848B98C}">
      <dgm:prSet/>
      <dgm:spPr>
        <a:solidFill>
          <a:schemeClr val="bg2">
            <a:lumMod val="75000"/>
          </a:schemeClr>
        </a:solidFill>
        <a:ln>
          <a:noFill/>
        </a:ln>
      </dgm:spPr>
      <dgm:t>
        <a:bodyPr/>
        <a:lstStyle/>
        <a:p>
          <a:pPr rtl="0"/>
          <a:r>
            <a:rPr lang="sr-Cyrl-RS" b="1" i="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Преко 20 </a:t>
          </a:r>
          <a:r>
            <a:rPr lang="sr-Cyrl-RS" b="1" i="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дивљих </a:t>
          </a:r>
          <a:r>
            <a:rPr lang="sr-Cyrl-RS" b="1" i="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депонија на територији града</a:t>
          </a:r>
          <a:endParaRPr lang="en-US">
            <a:solidFill>
              <a:schemeClr val="accent1">
                <a:lumMod val="50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FC34D9F1-1E7B-4D63-98FF-B6636662090E}" type="parTrans" cxnId="{3B861FD2-4D27-4008-8D0A-562BE75A270C}">
      <dgm:prSet/>
      <dgm:spPr/>
      <dgm:t>
        <a:bodyPr/>
        <a:lstStyle/>
        <a:p>
          <a:endParaRPr lang="en-US"/>
        </a:p>
      </dgm:t>
    </dgm:pt>
    <dgm:pt modelId="{6AE149CF-FBE9-4BCA-817C-10E3E6B84306}" type="sibTrans" cxnId="{3B861FD2-4D27-4008-8D0A-562BE75A270C}">
      <dgm:prSet/>
      <dgm:spPr/>
      <dgm:t>
        <a:bodyPr/>
        <a:lstStyle/>
        <a:p>
          <a:endParaRPr lang="en-US"/>
        </a:p>
      </dgm:t>
    </dgm:pt>
    <dgm:pt modelId="{8E721C1F-D72E-4739-8952-5875867C4CC8}">
      <dgm:prSet/>
      <dgm:spPr>
        <a:solidFill>
          <a:schemeClr val="bg2">
            <a:lumMod val="90000"/>
          </a:schemeClr>
        </a:solidFill>
        <a:ln>
          <a:noFill/>
        </a:ln>
      </dgm:spPr>
      <dgm:t>
        <a:bodyPr/>
        <a:lstStyle/>
        <a:p>
          <a:pPr rtl="0"/>
          <a:r>
            <a:rPr lang="sr-Cyrl-RS" b="1" i="0" dirty="0" smtClean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rPr>
            <a:t>8 браунфилд локација у стечају</a:t>
          </a:r>
          <a:endParaRPr lang="en-US" dirty="0">
            <a:solidFill>
              <a:schemeClr val="bg2">
                <a:lumMod val="2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954E6B69-60A3-4CEF-A285-9F9E4E804B84}" type="parTrans" cxnId="{0191A350-DD67-40BF-AEF9-5F345B90345F}">
      <dgm:prSet/>
      <dgm:spPr/>
      <dgm:t>
        <a:bodyPr/>
        <a:lstStyle/>
        <a:p>
          <a:endParaRPr lang="en-US"/>
        </a:p>
      </dgm:t>
    </dgm:pt>
    <dgm:pt modelId="{D1AF3C49-823C-4E02-BA11-E825B4B8054F}" type="sibTrans" cxnId="{0191A350-DD67-40BF-AEF9-5F345B90345F}">
      <dgm:prSet/>
      <dgm:spPr/>
      <dgm:t>
        <a:bodyPr/>
        <a:lstStyle/>
        <a:p>
          <a:endParaRPr lang="en-US"/>
        </a:p>
      </dgm:t>
    </dgm:pt>
    <dgm:pt modelId="{BAF6E7AB-AB19-4CC5-8951-9DDE5719A972}">
      <dgm:prSet/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pPr rtl="0"/>
          <a:r>
            <a:rPr lang="sr-Cyrl-RS" b="1" i="0" smtClean="0">
              <a:latin typeface="Times New Roman" pitchFamily="18" charset="0"/>
              <a:cs typeface="Times New Roman" pitchFamily="18" charset="0"/>
            </a:rPr>
            <a:t>Индустријска зона 1 (стара) и индустријска зона 2 (нова)</a:t>
          </a:r>
          <a:endParaRPr lang="en-US">
            <a:latin typeface="Times New Roman" pitchFamily="18" charset="0"/>
            <a:cs typeface="Times New Roman" pitchFamily="18" charset="0"/>
          </a:endParaRPr>
        </a:p>
      </dgm:t>
    </dgm:pt>
    <dgm:pt modelId="{BC85AE04-E82F-4B13-A1B9-66420C30FB69}" type="parTrans" cxnId="{43F12E07-A44F-46DC-8844-78FB406946C0}">
      <dgm:prSet/>
      <dgm:spPr/>
      <dgm:t>
        <a:bodyPr/>
        <a:lstStyle/>
        <a:p>
          <a:endParaRPr lang="en-US"/>
        </a:p>
      </dgm:t>
    </dgm:pt>
    <dgm:pt modelId="{9825CAA5-98B9-492F-8749-6FAABEE166DB}" type="sibTrans" cxnId="{43F12E07-A44F-46DC-8844-78FB406946C0}">
      <dgm:prSet/>
      <dgm:spPr/>
      <dgm:t>
        <a:bodyPr/>
        <a:lstStyle/>
        <a:p>
          <a:endParaRPr lang="en-US"/>
        </a:p>
      </dgm:t>
    </dgm:pt>
    <dgm:pt modelId="{550440B9-B204-45C3-B2AC-A6E940587BB0}" type="pres">
      <dgm:prSet presAssocID="{208DE0CD-8228-4048-98C0-9EC9EDAB2C7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71E8600-B14A-4F6B-9128-88126EBA3248}" type="pres">
      <dgm:prSet presAssocID="{DEDC9EE0-5013-4F68-866A-6F9CCB9CDAC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54B165-FD4E-4408-ABEF-AAC0A73D7DFE}" type="pres">
      <dgm:prSet presAssocID="{BA0EFBC2-E389-4080-BDFD-454F26D857E3}" presName="sibTrans" presStyleCnt="0"/>
      <dgm:spPr/>
    </dgm:pt>
    <dgm:pt modelId="{7010250C-05F7-4E41-8089-34B66956DEE9}" type="pres">
      <dgm:prSet presAssocID="{1DB64B44-1A27-4907-AA83-B827006F030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0689C8-C534-4AB1-8220-0AB66FB08F16}" type="pres">
      <dgm:prSet presAssocID="{3C537BF0-0ADF-4FF9-A320-C6ADCE32C214}" presName="sibTrans" presStyleCnt="0"/>
      <dgm:spPr/>
    </dgm:pt>
    <dgm:pt modelId="{7BE29A7B-4B2A-440A-8C8C-7BB72A0945B2}" type="pres">
      <dgm:prSet presAssocID="{12706377-C699-463A-87A4-59870848B98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0CB508-1602-48FC-BE7C-520CA14F1E44}" type="pres">
      <dgm:prSet presAssocID="{6AE149CF-FBE9-4BCA-817C-10E3E6B84306}" presName="sibTrans" presStyleCnt="0"/>
      <dgm:spPr/>
    </dgm:pt>
    <dgm:pt modelId="{A9E9830D-A368-4A9C-B77A-BA9D66383712}" type="pres">
      <dgm:prSet presAssocID="{8E721C1F-D72E-4739-8952-5875867C4CC8}" presName="node" presStyleLbl="node1" presStyleIdx="3" presStyleCnt="5" custLinFactNeighborX="-14426" custLinFactNeighborY="-48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B9508D-F62F-4A4C-8571-8393A8229474}" type="pres">
      <dgm:prSet presAssocID="{D1AF3C49-823C-4E02-BA11-E825B4B8054F}" presName="sibTrans" presStyleCnt="0"/>
      <dgm:spPr/>
    </dgm:pt>
    <dgm:pt modelId="{18C1C202-AF53-43C7-8C52-18CD37BD3D89}" type="pres">
      <dgm:prSet presAssocID="{BAF6E7AB-AB19-4CC5-8951-9DDE5719A972}" presName="node" presStyleLbl="node1" presStyleIdx="4" presStyleCnt="5" custLinFactNeighborX="2464" custLinFactNeighborY="-48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F12E07-A44F-46DC-8844-78FB406946C0}" srcId="{208DE0CD-8228-4048-98C0-9EC9EDAB2C76}" destId="{BAF6E7AB-AB19-4CC5-8951-9DDE5719A972}" srcOrd="4" destOrd="0" parTransId="{BC85AE04-E82F-4B13-A1B9-66420C30FB69}" sibTransId="{9825CAA5-98B9-492F-8749-6FAABEE166DB}"/>
    <dgm:cxn modelId="{2EFA3531-AAB7-4C82-87F8-701BA7260F46}" type="presOf" srcId="{1DB64B44-1A27-4907-AA83-B827006F0305}" destId="{7010250C-05F7-4E41-8089-34B66956DEE9}" srcOrd="0" destOrd="0" presId="urn:microsoft.com/office/officeart/2005/8/layout/default"/>
    <dgm:cxn modelId="{981A3DF6-CAD7-4B09-86DB-C761DE3552B1}" srcId="{208DE0CD-8228-4048-98C0-9EC9EDAB2C76}" destId="{1DB64B44-1A27-4907-AA83-B827006F0305}" srcOrd="1" destOrd="0" parTransId="{65AAD9A5-7F5A-45C1-AB87-169CAFEB303C}" sibTransId="{3C537BF0-0ADF-4FF9-A320-C6ADCE32C214}"/>
    <dgm:cxn modelId="{26A5C89A-65E7-4996-800A-7CA3597AB486}" type="presOf" srcId="{BAF6E7AB-AB19-4CC5-8951-9DDE5719A972}" destId="{18C1C202-AF53-43C7-8C52-18CD37BD3D89}" srcOrd="0" destOrd="0" presId="urn:microsoft.com/office/officeart/2005/8/layout/default"/>
    <dgm:cxn modelId="{130733FE-1121-4702-8750-91D44E91FA85}" type="presOf" srcId="{208DE0CD-8228-4048-98C0-9EC9EDAB2C76}" destId="{550440B9-B204-45C3-B2AC-A6E940587BB0}" srcOrd="0" destOrd="0" presId="urn:microsoft.com/office/officeart/2005/8/layout/default"/>
    <dgm:cxn modelId="{0191A350-DD67-40BF-AEF9-5F345B90345F}" srcId="{208DE0CD-8228-4048-98C0-9EC9EDAB2C76}" destId="{8E721C1F-D72E-4739-8952-5875867C4CC8}" srcOrd="3" destOrd="0" parTransId="{954E6B69-60A3-4CEF-A285-9F9E4E804B84}" sibTransId="{D1AF3C49-823C-4E02-BA11-E825B4B8054F}"/>
    <dgm:cxn modelId="{839CDE98-64CE-4AEB-9B60-E8C3A3FE08C1}" type="presOf" srcId="{8E721C1F-D72E-4739-8952-5875867C4CC8}" destId="{A9E9830D-A368-4A9C-B77A-BA9D66383712}" srcOrd="0" destOrd="0" presId="urn:microsoft.com/office/officeart/2005/8/layout/default"/>
    <dgm:cxn modelId="{68F7F78F-08F6-4287-A6C4-5FBA04CFFCFC}" type="presOf" srcId="{DEDC9EE0-5013-4F68-866A-6F9CCB9CDAC2}" destId="{671E8600-B14A-4F6B-9128-88126EBA3248}" srcOrd="0" destOrd="0" presId="urn:microsoft.com/office/officeart/2005/8/layout/default"/>
    <dgm:cxn modelId="{1A78C7CC-8B63-4AD7-ABB4-E8C7A0864D2B}" type="presOf" srcId="{12706377-C699-463A-87A4-59870848B98C}" destId="{7BE29A7B-4B2A-440A-8C8C-7BB72A0945B2}" srcOrd="0" destOrd="0" presId="urn:microsoft.com/office/officeart/2005/8/layout/default"/>
    <dgm:cxn modelId="{DA8E40AE-D857-4C0B-8FE2-CDB7EF75F30F}" srcId="{208DE0CD-8228-4048-98C0-9EC9EDAB2C76}" destId="{DEDC9EE0-5013-4F68-866A-6F9CCB9CDAC2}" srcOrd="0" destOrd="0" parTransId="{9CDCBE79-ECA5-4937-9ADC-4653F735ACE4}" sibTransId="{BA0EFBC2-E389-4080-BDFD-454F26D857E3}"/>
    <dgm:cxn modelId="{3B861FD2-4D27-4008-8D0A-562BE75A270C}" srcId="{208DE0CD-8228-4048-98C0-9EC9EDAB2C76}" destId="{12706377-C699-463A-87A4-59870848B98C}" srcOrd="2" destOrd="0" parTransId="{FC34D9F1-1E7B-4D63-98FF-B6636662090E}" sibTransId="{6AE149CF-FBE9-4BCA-817C-10E3E6B84306}"/>
    <dgm:cxn modelId="{4024F3B2-555A-4586-8A13-70F8A053C94D}" type="presParOf" srcId="{550440B9-B204-45C3-B2AC-A6E940587BB0}" destId="{671E8600-B14A-4F6B-9128-88126EBA3248}" srcOrd="0" destOrd="0" presId="urn:microsoft.com/office/officeart/2005/8/layout/default"/>
    <dgm:cxn modelId="{B35BF18D-4607-41C0-92C0-6080417D6DBC}" type="presParOf" srcId="{550440B9-B204-45C3-B2AC-A6E940587BB0}" destId="{ED54B165-FD4E-4408-ABEF-AAC0A73D7DFE}" srcOrd="1" destOrd="0" presId="urn:microsoft.com/office/officeart/2005/8/layout/default"/>
    <dgm:cxn modelId="{42EE961F-A2CA-4358-95BA-9B5FE502437E}" type="presParOf" srcId="{550440B9-B204-45C3-B2AC-A6E940587BB0}" destId="{7010250C-05F7-4E41-8089-34B66956DEE9}" srcOrd="2" destOrd="0" presId="urn:microsoft.com/office/officeart/2005/8/layout/default"/>
    <dgm:cxn modelId="{35B790B2-1EA3-4633-A52D-CEDAA850E34D}" type="presParOf" srcId="{550440B9-B204-45C3-B2AC-A6E940587BB0}" destId="{8F0689C8-C534-4AB1-8220-0AB66FB08F16}" srcOrd="3" destOrd="0" presId="urn:microsoft.com/office/officeart/2005/8/layout/default"/>
    <dgm:cxn modelId="{0723564A-C85B-4655-9223-1704B067EC16}" type="presParOf" srcId="{550440B9-B204-45C3-B2AC-A6E940587BB0}" destId="{7BE29A7B-4B2A-440A-8C8C-7BB72A0945B2}" srcOrd="4" destOrd="0" presId="urn:microsoft.com/office/officeart/2005/8/layout/default"/>
    <dgm:cxn modelId="{18FDCC51-3EFF-4C69-BAF1-1F0597F06E39}" type="presParOf" srcId="{550440B9-B204-45C3-B2AC-A6E940587BB0}" destId="{200CB508-1602-48FC-BE7C-520CA14F1E44}" srcOrd="5" destOrd="0" presId="urn:microsoft.com/office/officeart/2005/8/layout/default"/>
    <dgm:cxn modelId="{4BBE3CD9-1F93-4F50-82F4-FE3C2958E46D}" type="presParOf" srcId="{550440B9-B204-45C3-B2AC-A6E940587BB0}" destId="{A9E9830D-A368-4A9C-B77A-BA9D66383712}" srcOrd="6" destOrd="0" presId="urn:microsoft.com/office/officeart/2005/8/layout/default"/>
    <dgm:cxn modelId="{4DE87CC9-4732-4DE2-9BC2-186559D63BFD}" type="presParOf" srcId="{550440B9-B204-45C3-B2AC-A6E940587BB0}" destId="{86B9508D-F62F-4A4C-8571-8393A8229474}" srcOrd="7" destOrd="0" presId="urn:microsoft.com/office/officeart/2005/8/layout/default"/>
    <dgm:cxn modelId="{2CE541D5-701F-4996-BE9A-F120517BCFC5}" type="presParOf" srcId="{550440B9-B204-45C3-B2AC-A6E940587BB0}" destId="{18C1C202-AF53-43C7-8C52-18CD37BD3D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89C71-278D-45C1-B542-3BEDDB678C96}">
      <dsp:nvSpPr>
        <dsp:cNvPr id="0" name=""/>
        <dsp:cNvSpPr/>
      </dsp:nvSpPr>
      <dsp:spPr>
        <a:xfrm>
          <a:off x="380998" y="0"/>
          <a:ext cx="2680492" cy="23977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600" b="1" i="0" kern="1200" smtClean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rPr>
            <a:t>Према Просторном плану  Републике   Србије, Град Лесковац спада у  подручја загађене и деградиране животне средине</a:t>
          </a:r>
          <a:r>
            <a:rPr lang="sr-Cyrl-RS" sz="1600" b="0" i="0" kern="1200" smtClean="0">
              <a:solidFill>
                <a:schemeClr val="bg2">
                  <a:lumMod val="25000"/>
                </a:schemeClr>
              </a:solidFill>
            </a:rPr>
            <a:t>.</a:t>
          </a:r>
          <a:endParaRPr lang="en-US" sz="1600" kern="1200">
            <a:solidFill>
              <a:schemeClr val="bg2">
                <a:lumMod val="25000"/>
              </a:schemeClr>
            </a:solidFill>
          </a:endParaRPr>
        </a:p>
      </dsp:txBody>
      <dsp:txXfrm>
        <a:off x="773547" y="351141"/>
        <a:ext cx="1895394" cy="16954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E8600-B14A-4F6B-9128-88126EBA3248}">
      <dsp:nvSpPr>
        <dsp:cNvPr id="0" name=""/>
        <dsp:cNvSpPr/>
      </dsp:nvSpPr>
      <dsp:spPr>
        <a:xfrm>
          <a:off x="619363" y="1286"/>
          <a:ext cx="2041773" cy="1225063"/>
        </a:xfrm>
        <a:prstGeom prst="rect">
          <a:avLst/>
        </a:prstGeom>
        <a:solidFill>
          <a:schemeClr val="bg2">
            <a:lumMod val="25000"/>
          </a:schemeClr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900" b="1" i="0" kern="1200" dirty="0" smtClean="0">
              <a:latin typeface="Times New Roman" pitchFamily="18" charset="0"/>
              <a:cs typeface="Times New Roman" pitchFamily="18" charset="0"/>
            </a:rPr>
            <a:t>Главна градска улица „Булевар Ослобођења“</a:t>
          </a:r>
          <a:endParaRPr lang="en-US" sz="19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619363" y="1286"/>
        <a:ext cx="2041773" cy="1225063"/>
      </dsp:txXfrm>
    </dsp:sp>
    <dsp:sp modelId="{7010250C-05F7-4E41-8089-34B66956DEE9}">
      <dsp:nvSpPr>
        <dsp:cNvPr id="0" name=""/>
        <dsp:cNvSpPr/>
      </dsp:nvSpPr>
      <dsp:spPr>
        <a:xfrm>
          <a:off x="2865313" y="1286"/>
          <a:ext cx="2041773" cy="1225063"/>
        </a:xfrm>
        <a:prstGeom prst="rect">
          <a:avLst/>
        </a:prstGeom>
        <a:solidFill>
          <a:schemeClr val="bg2">
            <a:lumMod val="50000"/>
          </a:schemeClr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800" b="1" i="0" kern="1200" smtClean="0">
              <a:latin typeface="Times New Roman" pitchFamily="18" charset="0"/>
              <a:cs typeface="Times New Roman" pitchFamily="18" charset="0"/>
            </a:rPr>
            <a:t>Ромско насеље „Подворце“</a:t>
          </a:r>
          <a:endParaRPr lang="en-US" sz="1800" kern="1200">
            <a:latin typeface="Times New Roman" pitchFamily="18" charset="0"/>
            <a:cs typeface="Times New Roman" pitchFamily="18" charset="0"/>
          </a:endParaRPr>
        </a:p>
      </dsp:txBody>
      <dsp:txXfrm>
        <a:off x="2865313" y="1286"/>
        <a:ext cx="2041773" cy="1225063"/>
      </dsp:txXfrm>
    </dsp:sp>
    <dsp:sp modelId="{7BE29A7B-4B2A-440A-8C8C-7BB72A0945B2}">
      <dsp:nvSpPr>
        <dsp:cNvPr id="0" name=""/>
        <dsp:cNvSpPr/>
      </dsp:nvSpPr>
      <dsp:spPr>
        <a:xfrm>
          <a:off x="5111263" y="1286"/>
          <a:ext cx="2041773" cy="1225063"/>
        </a:xfrm>
        <a:prstGeom prst="rect">
          <a:avLst/>
        </a:prstGeom>
        <a:solidFill>
          <a:schemeClr val="bg2">
            <a:lumMod val="75000"/>
          </a:schemeClr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900" b="1" i="0" kern="120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Преко 20 </a:t>
          </a:r>
          <a:r>
            <a:rPr lang="sr-Cyrl-RS" sz="1900" b="1" i="0" kern="120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дивљих </a:t>
          </a:r>
          <a:r>
            <a:rPr lang="sr-Cyrl-RS" sz="1900" b="1" i="0" kern="1200" smtClean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rPr>
            <a:t>депонија на територији града</a:t>
          </a:r>
          <a:endParaRPr lang="en-US" sz="1900" kern="1200">
            <a:solidFill>
              <a:schemeClr val="accent1">
                <a:lumMod val="50000"/>
              </a:schemeClr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5111263" y="1286"/>
        <a:ext cx="2041773" cy="1225063"/>
      </dsp:txXfrm>
    </dsp:sp>
    <dsp:sp modelId="{A9E9830D-A368-4A9C-B77A-BA9D66383712}">
      <dsp:nvSpPr>
        <dsp:cNvPr id="0" name=""/>
        <dsp:cNvSpPr/>
      </dsp:nvSpPr>
      <dsp:spPr>
        <a:xfrm>
          <a:off x="1447792" y="1371602"/>
          <a:ext cx="2041773" cy="1225063"/>
        </a:xfrm>
        <a:prstGeom prst="rect">
          <a:avLst/>
        </a:prstGeom>
        <a:solidFill>
          <a:schemeClr val="bg2">
            <a:lumMod val="90000"/>
          </a:schemeClr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900" b="1" i="0" kern="1200" dirty="0" smtClean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rPr>
            <a:t>8 браунфилд локација у стечају</a:t>
          </a:r>
          <a:endParaRPr lang="en-US" sz="1900" kern="1200" dirty="0">
            <a:solidFill>
              <a:schemeClr val="bg2">
                <a:lumMod val="25000"/>
              </a:schemeClr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447792" y="1371602"/>
        <a:ext cx="2041773" cy="1225063"/>
      </dsp:txXfrm>
    </dsp:sp>
    <dsp:sp modelId="{18C1C202-AF53-43C7-8C52-18CD37BD3D89}">
      <dsp:nvSpPr>
        <dsp:cNvPr id="0" name=""/>
        <dsp:cNvSpPr/>
      </dsp:nvSpPr>
      <dsp:spPr>
        <a:xfrm>
          <a:off x="4038597" y="1371602"/>
          <a:ext cx="2041773" cy="1225063"/>
        </a:xfrm>
        <a:prstGeom prst="rect">
          <a:avLst/>
        </a:prstGeom>
        <a:solidFill>
          <a:schemeClr val="accent2">
            <a:lumMod val="75000"/>
          </a:schemeClr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sr-Cyrl-RS" sz="1900" b="1" i="0" kern="1200" smtClean="0">
              <a:latin typeface="Times New Roman" pitchFamily="18" charset="0"/>
              <a:cs typeface="Times New Roman" pitchFamily="18" charset="0"/>
            </a:rPr>
            <a:t>Индустријска зона 1 (стара) и индустријска зона 2 (нова)</a:t>
          </a:r>
          <a:endParaRPr lang="en-US" sz="1900" kern="1200">
            <a:latin typeface="Times New Roman" pitchFamily="18" charset="0"/>
            <a:cs typeface="Times New Roman" pitchFamily="18" charset="0"/>
          </a:endParaRPr>
        </a:p>
      </dsp:txBody>
      <dsp:txXfrm>
        <a:off x="4038597" y="1371602"/>
        <a:ext cx="2041773" cy="12250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fif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631659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7650" y="2626031"/>
            <a:ext cx="9144000" cy="18867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9175" y="2963363"/>
            <a:ext cx="6598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0" y="4265975"/>
            <a:ext cx="9197400" cy="883431"/>
            <a:chOff x="0" y="5687967"/>
            <a:chExt cx="9197400" cy="1177908"/>
          </a:xfrm>
        </p:grpSpPr>
        <p:sp>
          <p:nvSpPr>
            <p:cNvPr id="13" name="Google Shape;13;p2"/>
            <p:cNvSpPr/>
            <p:nvPr/>
          </p:nvSpPr>
          <p:spPr>
            <a:xfrm>
              <a:off x="0" y="5948175"/>
              <a:ext cx="9197400" cy="91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18800" y="5687967"/>
              <a:ext cx="457800" cy="3363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(sky)">
  <p:cSld name="TITLE_AND_TWO_COLUMNS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2257426" y="1864519"/>
            <a:ext cx="2051700" cy="30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2"/>
          </p:nvPr>
        </p:nvSpPr>
        <p:spPr>
          <a:xfrm>
            <a:off x="4414202" y="1864519"/>
            <a:ext cx="2051700" cy="30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3"/>
          </p:nvPr>
        </p:nvSpPr>
        <p:spPr>
          <a:xfrm>
            <a:off x="6570979" y="1864519"/>
            <a:ext cx="2051700" cy="30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13" descr="Flat land, big sky, Wicken Fen"/>
          <p:cNvPicPr preferRelativeResize="0"/>
          <p:nvPr/>
        </p:nvPicPr>
        <p:blipFill rotWithShape="1">
          <a:blip r:embed="rId2">
            <a:alphaModFix/>
          </a:blip>
          <a:srcRect l="20350" t="27743" r="33752" b="32459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4345650" y="47498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4345650" y="47498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leaf)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8EC641">
              <a:alpha val="84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ldNum" idx="12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sky)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689EE1">
              <a:alpha val="8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sea)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261900" y="208013"/>
            <a:ext cx="8620200" cy="4727400"/>
          </a:xfrm>
          <a:prstGeom prst="rect">
            <a:avLst/>
          </a:prstGeom>
          <a:solidFill>
            <a:srgbClr val="539EB9">
              <a:alpha val="8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ldNum" idx="12"/>
          </p:nvPr>
        </p:nvSpPr>
        <p:spPr>
          <a:xfrm>
            <a:off x="4345650" y="4935488"/>
            <a:ext cx="45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7650" y="1742525"/>
            <a:ext cx="9159300" cy="3400975"/>
          </a:xfrm>
          <a:custGeom>
            <a:avLst/>
            <a:gdLst/>
            <a:ahLst/>
            <a:cxnLst/>
            <a:rect l="l" t="t" r="r" b="b"/>
            <a:pathLst>
              <a:path w="366372" h="136039" extrusionOk="0">
                <a:moveTo>
                  <a:pt x="0" y="255"/>
                </a:moveTo>
                <a:lnTo>
                  <a:pt x="0" y="136039"/>
                </a:lnTo>
                <a:lnTo>
                  <a:pt x="366372" y="136039"/>
                </a:lnTo>
                <a:lnTo>
                  <a:pt x="366372" y="255"/>
                </a:lnTo>
                <a:lnTo>
                  <a:pt x="54110" y="0"/>
                </a:lnTo>
                <a:lnTo>
                  <a:pt x="45720" y="10462"/>
                </a:lnTo>
                <a:lnTo>
                  <a:pt x="36991" y="61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884073" y="2166312"/>
            <a:ext cx="56601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884073" y="3411563"/>
            <a:ext cx="5660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FFF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t="8313" b="8304"/>
          <a:stretch/>
        </p:blipFill>
        <p:spPr>
          <a:xfrm rot="-5400000">
            <a:off x="3554205" y="454046"/>
            <a:ext cx="2035624" cy="112753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008250" y="1152569"/>
            <a:ext cx="1127700" cy="883200"/>
          </a:xfrm>
          <a:prstGeom prst="rect">
            <a:avLst/>
          </a:prstGeom>
          <a:solidFill>
            <a:srgbClr val="004430">
              <a:alpha val="5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624650" y="2161800"/>
            <a:ext cx="5894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◍"/>
              <a:defRPr i="1">
                <a:solidFill>
                  <a:schemeClr val="dk2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i="1">
                <a:solidFill>
                  <a:schemeClr val="dk2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i="1">
                <a:solidFill>
                  <a:schemeClr val="dk2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i="1">
                <a:solidFill>
                  <a:schemeClr val="dk2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i="1">
                <a:solidFill>
                  <a:schemeClr val="dk2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i="1">
                <a:solidFill>
                  <a:schemeClr val="dk2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i="1">
                <a:solidFill>
                  <a:schemeClr val="dk2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i="1">
                <a:solidFill>
                  <a:schemeClr val="dk2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i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1074648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9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345650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leaf)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◍"/>
              <a:defRPr sz="24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l="5767" t="29553" b="29557"/>
          <a:stretch/>
        </p:blipFill>
        <p:spPr>
          <a:xfrm rot="10800000" flipH="1">
            <a:off x="0" y="644575"/>
            <a:ext cx="1943100" cy="8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sea)">
  <p:cSld name="TITLE_AND_BOD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Char char="◍"/>
              <a:defRPr sz="24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36" name="Google Shape;36;p6" descr="Sea, Ocean, Infinity, Wide,"/>
          <p:cNvPicPr preferRelativeResize="0"/>
          <p:nvPr/>
        </p:nvPicPr>
        <p:blipFill rotWithShape="1">
          <a:blip r:embed="rId2">
            <a:alphaModFix/>
          </a:blip>
          <a:srcRect l="14499" t="41827" r="47082" b="28536"/>
          <a:stretch/>
        </p:blipFill>
        <p:spPr>
          <a:xfrm>
            <a:off x="0" y="644600"/>
            <a:ext cx="1943101" cy="84307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(sky)">
  <p:cSld name="TITLE_AND_BODY_1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2257425" y="1709141"/>
            <a:ext cx="6153300" cy="31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◍"/>
              <a:defRPr sz="24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pic>
        <p:nvPicPr>
          <p:cNvPr id="42" name="Google Shape;42;p7" descr="Flat land, big sky, Wicken Fen"/>
          <p:cNvPicPr preferRelativeResize="0"/>
          <p:nvPr/>
        </p:nvPicPr>
        <p:blipFill rotWithShape="1">
          <a:blip r:embed="rId2">
            <a:alphaModFix/>
          </a:blip>
          <a:srcRect l="20350" t="27743" r="33752" b="32459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(leaf)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l="5767" t="29553" b="29557"/>
          <a:stretch/>
        </p:blipFill>
        <p:spPr>
          <a:xfrm rot="10800000" flipH="1">
            <a:off x="0" y="644575"/>
            <a:ext cx="1943100" cy="8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(sea)">
  <p:cSld name="TITLE_AND_TWO_COLUMNS_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9" descr="Sea, Ocean, Infinity, Wide,"/>
          <p:cNvPicPr preferRelativeResize="0"/>
          <p:nvPr/>
        </p:nvPicPr>
        <p:blipFill rotWithShape="1">
          <a:blip r:embed="rId2">
            <a:alphaModFix/>
          </a:blip>
          <a:srcRect l="14499" t="41827" r="47082" b="28536"/>
          <a:stretch/>
        </p:blipFill>
        <p:spPr>
          <a:xfrm>
            <a:off x="0" y="644600"/>
            <a:ext cx="1943101" cy="84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(sky)">
  <p:cSld name="TITLE_AND_TWO_COLUMNS_2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/>
          <p:nvPr/>
        </p:nvSpPr>
        <p:spPr>
          <a:xfrm>
            <a:off x="0" y="50"/>
            <a:ext cx="9144000" cy="5143500"/>
          </a:xfrm>
          <a:prstGeom prst="frame">
            <a:avLst>
              <a:gd name="adj1" fmla="val 2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2257425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2"/>
          </p:nvPr>
        </p:nvSpPr>
        <p:spPr>
          <a:xfrm>
            <a:off x="5566073" y="1764506"/>
            <a:ext cx="3120900" cy="31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◍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2257425" y="887475"/>
            <a:ext cx="6153300" cy="7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0" descr="Flat land, big sky, Wicken Fen"/>
          <p:cNvPicPr preferRelativeResize="0"/>
          <p:nvPr/>
        </p:nvPicPr>
        <p:blipFill rotWithShape="1">
          <a:blip r:embed="rId2">
            <a:alphaModFix/>
          </a:blip>
          <a:srcRect l="20350" t="27743" r="33752" b="32459"/>
          <a:stretch/>
        </p:blipFill>
        <p:spPr>
          <a:xfrm>
            <a:off x="0" y="644600"/>
            <a:ext cx="1943101" cy="8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Slab"/>
              <a:buNone/>
              <a:defRPr sz="2400" b="1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"/>
              <a:buNone/>
              <a:defRPr sz="24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◍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"/>
              <a:buChar char="○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"/>
              <a:buChar char="■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7" y="4673644"/>
            <a:ext cx="452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9" r:id="rId10"/>
    <p:sldLayoutId id="2147483660" r:id="rId11"/>
    <p:sldLayoutId id="2147483661" r:id="rId12"/>
    <p:sldLayoutId id="2147483663" r:id="rId13"/>
    <p:sldLayoutId id="2147483664" r:id="rId14"/>
    <p:sldLayoutId id="2147483665" r:id="rId1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f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ctrTitle"/>
          </p:nvPr>
        </p:nvSpPr>
        <p:spPr>
          <a:xfrm>
            <a:off x="-381000" y="2190750"/>
            <a:ext cx="9753600" cy="26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4000" dirty="0" smtClean="0"/>
              <a:t>Сегмент заштите животне средине у просторном плану града Лесковца</a:t>
            </a:r>
            <a:endParaRPr sz="4000" dirty="0"/>
          </a:p>
        </p:txBody>
      </p:sp>
      <p:sp>
        <p:nvSpPr>
          <p:cNvPr id="2" name="TextBox 1"/>
          <p:cNvSpPr txBox="1"/>
          <p:nvPr/>
        </p:nvSpPr>
        <p:spPr>
          <a:xfrm>
            <a:off x="6705600" y="4552950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b="1">
                <a:solidFill>
                  <a:srgbClr val="003300"/>
                </a:solidFill>
                <a:latin typeface="Times New Roman" pitchFamily="18" charset="0"/>
                <a:cs typeface="Times New Roman" pitchFamily="18" charset="0"/>
              </a:rPr>
              <a:t>Тијана Милутиновић 24/19</a:t>
            </a:r>
          </a:p>
          <a:p>
            <a:r>
              <a:rPr lang="sr-Cyrl-RS" b="1">
                <a:solidFill>
                  <a:srgbClr val="003300"/>
                </a:solidFill>
                <a:latin typeface="Times New Roman" pitchFamily="18" charset="0"/>
                <a:cs typeface="Times New Roman" pitchFamily="18" charset="0"/>
              </a:rPr>
              <a:t>Анастасија Благојевић 15/19</a:t>
            </a:r>
            <a:endParaRPr lang="en-US" b="1">
              <a:solidFill>
                <a:srgbClr val="0033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95400" y="1809750"/>
            <a:ext cx="6324599" cy="24384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t"/>
          <a:lstStyle/>
          <a:p>
            <a:pPr marL="114300" indent="0">
              <a:buNone/>
            </a:pPr>
            <a:r>
              <a:rPr lang="sr-Cyrl-RS" sz="1500" dirty="0" smtClean="0">
                <a:latin typeface="Times New Roman" pitchFamily="18" charset="0"/>
                <a:cs typeface="Times New Roman" pitchFamily="18" charset="0"/>
              </a:rPr>
              <a:t>-М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ониторинг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нивоа комуналне буке 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од 2017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године</a:t>
            </a:r>
            <a:r>
              <a:rPr lang="ru-RU" sz="1500">
                <a:latin typeface="Times New Roman" pitchFamily="18" charset="0"/>
                <a:cs typeface="Times New Roman" pitchFamily="18" charset="0"/>
              </a:rPr>
              <a:t> </a:t>
            </a:r>
            <a:endParaRPr lang="ru-RU" sz="1500" smtClean="0">
              <a:latin typeface="Times New Roman" pitchFamily="18" charset="0"/>
              <a:cs typeface="Times New Roman" pitchFamily="18" charset="0"/>
            </a:endParaRPr>
          </a:p>
          <a:p>
            <a:pPr marL="114300" indent="0">
              <a:buNone/>
            </a:pP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-„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Институт за безбедност и сигурност у раду“ из </a:t>
            </a:r>
            <a:r>
              <a:rPr lang="ru-RU" sz="1500">
                <a:latin typeface="Times New Roman" pitchFamily="18" charset="0"/>
                <a:cs typeface="Times New Roman" pitchFamily="18" charset="0"/>
              </a:rPr>
              <a:t>Новог </a:t>
            </a: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Сада у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сарадњи са одељењем за заштиту животне средине </a:t>
            </a:r>
            <a:r>
              <a:rPr lang="ru-RU" sz="1500">
                <a:latin typeface="Times New Roman" pitchFamily="18" charset="0"/>
                <a:cs typeface="Times New Roman" pitchFamily="18" charset="0"/>
              </a:rPr>
              <a:t>града </a:t>
            </a: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Лесковца;</a:t>
            </a:r>
            <a:endParaRPr lang="ru-RU" sz="1500" dirty="0" smtClean="0">
              <a:latin typeface="Times New Roman" pitchFamily="18" charset="0"/>
              <a:cs typeface="Times New Roman" pitchFamily="18" charset="0"/>
            </a:endParaRPr>
          </a:p>
          <a:p>
            <a:pPr marL="114300" indent="0">
              <a:buNone/>
            </a:pP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-10 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мерних локација;</a:t>
            </a:r>
          </a:p>
          <a:p>
            <a:pPr marL="114300" indent="0">
              <a:buNone/>
            </a:pP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-Мерења нивоа 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буке: дневно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(06h - 18h), 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вечерње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(18h – 22h) </a:t>
            </a:r>
            <a:r>
              <a:rPr lang="ru-RU" sz="150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ноћно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(22h – 06h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pPr marL="114300" indent="0">
              <a:buNone/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-Бука од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саобраћаја има доминантан утицај на укупан ниво </a:t>
            </a:r>
            <a:r>
              <a:rPr lang="ru-RU" sz="1500" smtClean="0">
                <a:latin typeface="Times New Roman" pitchFamily="18" charset="0"/>
                <a:cs typeface="Times New Roman" pitchFamily="18" charset="0"/>
              </a:rPr>
              <a:t>буке;</a:t>
            </a:r>
            <a:endParaRPr lang="ru-RU" sz="15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68177" y="590550"/>
            <a:ext cx="5423223" cy="7269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/>
          <a:p>
            <a:r>
              <a:rPr lang="sr-Cyrl-RS" sz="3200" smtClean="0">
                <a:solidFill>
                  <a:schemeClr val="accent4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Стање и проблеми буке</a:t>
            </a:r>
            <a:endParaRPr lang="en-US" sz="3200">
              <a:solidFill>
                <a:schemeClr val="accent4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27" y="590550"/>
            <a:ext cx="197510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2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>
            <a:spLocks noGrp="1"/>
          </p:cNvSpPr>
          <p:nvPr>
            <p:ph type="title"/>
          </p:nvPr>
        </p:nvSpPr>
        <p:spPr>
          <a:xfrm>
            <a:off x="457200" y="282184"/>
            <a:ext cx="8229600" cy="50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Cyrl-RS" sz="32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Категоризација животне средине</a:t>
            </a:r>
            <a:endParaRPr sz="320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2438400" y="1228538"/>
            <a:ext cx="2085600" cy="2043300"/>
          </a:xfrm>
          <a:prstGeom prst="ellipse">
            <a:avLst/>
          </a:prstGeom>
          <a:solidFill>
            <a:srgbClr val="F6A20A">
              <a:alpha val="835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 II. </a:t>
            </a:r>
            <a:r>
              <a:rPr lang="sr-Cyrl-RS" b="1" dirty="0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Категорија </a:t>
            </a:r>
            <a:endParaRPr b="1" dirty="0">
              <a:solidFill>
                <a:srgbClr val="FFFFFF"/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  <p:sp>
        <p:nvSpPr>
          <p:cNvPr id="196" name="Google Shape;196;p31"/>
          <p:cNvSpPr/>
          <p:nvPr/>
        </p:nvSpPr>
        <p:spPr>
          <a:xfrm>
            <a:off x="172691" y="1209127"/>
            <a:ext cx="2085600" cy="2043300"/>
          </a:xfrm>
          <a:prstGeom prst="ellipse">
            <a:avLst/>
          </a:prstGeom>
          <a:solidFill>
            <a:srgbClr val="FF4343">
              <a:alpha val="8392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I. </a:t>
            </a:r>
            <a:r>
              <a:rPr lang="sr-Cyrl-RS" b="1" dirty="0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Категорија </a:t>
            </a:r>
            <a:endParaRPr b="1" dirty="0">
              <a:solidFill>
                <a:srgbClr val="FFFFFF"/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  <p:sp>
        <p:nvSpPr>
          <p:cNvPr id="197" name="Google Shape;197;p31"/>
          <p:cNvSpPr/>
          <p:nvPr/>
        </p:nvSpPr>
        <p:spPr>
          <a:xfrm>
            <a:off x="4648200" y="1209127"/>
            <a:ext cx="2085600" cy="2043300"/>
          </a:xfrm>
          <a:prstGeom prst="ellipse">
            <a:avLst/>
          </a:prstGeom>
          <a:solidFill>
            <a:srgbClr val="92D050">
              <a:alpha val="8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III. </a:t>
            </a:r>
            <a:r>
              <a:rPr lang="sr-Cyrl-RS" b="1">
                <a:solidFill>
                  <a:srgbClr val="FFFFFF"/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Категорија </a:t>
            </a:r>
            <a:endParaRPr b="1">
              <a:solidFill>
                <a:srgbClr val="FFFFFF"/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  <p:sp>
        <p:nvSpPr>
          <p:cNvPr id="2" name="Oval 1"/>
          <p:cNvSpPr/>
          <p:nvPr/>
        </p:nvSpPr>
        <p:spPr>
          <a:xfrm>
            <a:off x="6858000" y="1123950"/>
            <a:ext cx="2105400" cy="212847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Times New Roman" pitchFamily="18" charset="0"/>
                <a:cs typeface="Times New Roman" pitchFamily="18" charset="0"/>
              </a:rPr>
              <a:t>IV. </a:t>
            </a:r>
            <a:r>
              <a:rPr lang="sr-Cyrl-RS" b="1">
                <a:latin typeface="Times New Roman" pitchFamily="18" charset="0"/>
                <a:cs typeface="Times New Roman" pitchFamily="18" charset="0"/>
              </a:rPr>
              <a:t>Категорија </a:t>
            </a:r>
            <a:endParaRPr lang="en-US" b="1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24316"/>
              </p:ext>
            </p:extLst>
          </p:nvPr>
        </p:nvGraphicFramePr>
        <p:xfrm>
          <a:off x="1378650" y="133350"/>
          <a:ext cx="6386700" cy="701040"/>
        </p:xfrm>
        <a:graphic>
          <a:graphicData uri="http://schemas.openxmlformats.org/drawingml/2006/table">
            <a:tbl>
              <a:tblPr firstRow="1" bandRow="1">
                <a:tableStyleId>{3B7A040C-200A-4E53-A25A-C2011020A1E4}</a:tableStyleId>
              </a:tblPr>
              <a:tblGrid>
                <a:gridCol w="6386700"/>
              </a:tblGrid>
              <a:tr h="701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0" y="3349702"/>
            <a:ext cx="28194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 smtClean="0">
                <a:latin typeface="Times New Roman" pitchFamily="18" charset="0"/>
                <a:cs typeface="Times New Roman" pitchFamily="18" charset="0"/>
              </a:rPr>
              <a:t>-Регионална </a:t>
            </a:r>
            <a:r>
              <a:rPr lang="sr-Cyrl-RS">
                <a:latin typeface="Times New Roman" pitchFamily="18" charset="0"/>
                <a:cs typeface="Times New Roman" pitchFamily="18" charset="0"/>
              </a:rPr>
              <a:t>санитарна </a:t>
            </a:r>
            <a:endParaRPr lang="sr-Cyrl-RS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sr-Cyrl-RS" smtClean="0">
                <a:latin typeface="Times New Roman" pitchFamily="18" charset="0"/>
                <a:cs typeface="Times New Roman" pitchFamily="18" charset="0"/>
              </a:rPr>
              <a:t>депонија </a:t>
            </a:r>
            <a:r>
              <a:rPr lang="sr-Cyrl-RS" dirty="0">
                <a:latin typeface="Times New Roman" pitchFamily="18" charset="0"/>
                <a:cs typeface="Times New Roman" pitchFamily="18" charset="0"/>
              </a:rPr>
              <a:t>„</a:t>
            </a:r>
            <a:r>
              <a:rPr lang="sr-Cyrl-RS">
                <a:latin typeface="Times New Roman" pitchFamily="18" charset="0"/>
                <a:cs typeface="Times New Roman" pitchFamily="18" charset="0"/>
              </a:rPr>
              <a:t>Жељковац</a:t>
            </a:r>
            <a:r>
              <a:rPr lang="sr-Cyrl-RS" smtClean="0">
                <a:latin typeface="Times New Roman" pitchFamily="18" charset="0"/>
                <a:cs typeface="Times New Roman" pitchFamily="18" charset="0"/>
              </a:rPr>
              <a:t>“</a:t>
            </a:r>
          </a:p>
          <a:p>
            <a:r>
              <a:rPr lang="sr-Cyrl-RS">
                <a:latin typeface="Times New Roman" pitchFamily="18" charset="0"/>
                <a:cs typeface="Times New Roman" pitchFamily="18" charset="0"/>
              </a:rPr>
              <a:t>-Коридор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X (</a:t>
            </a:r>
            <a:r>
              <a:rPr lang="sr-Cyrl-RS">
                <a:latin typeface="Times New Roman" pitchFamily="18" charset="0"/>
                <a:cs typeface="Times New Roman" pitchFamily="18" charset="0"/>
              </a:rPr>
              <a:t>аутопут Е-75</a:t>
            </a:r>
            <a:r>
              <a:rPr lang="sr-Cyrl-RS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r>
              <a:rPr lang="ru-RU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Ужа и шира централна градска 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зона</a:t>
            </a:r>
            <a:endParaRPr lang="sr-Cyrl-RS">
              <a:latin typeface="Times New Roman" pitchFamily="18" charset="0"/>
              <a:cs typeface="Times New Roman" pitchFamily="18" charset="0"/>
            </a:endParaRPr>
          </a:p>
          <a:p>
            <a:endParaRPr lang="sr-Cyrl-RS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90800" y="3409950"/>
            <a:ext cx="2667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-Државни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путеви I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II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реда,</a:t>
            </a:r>
          </a:p>
          <a:p>
            <a:r>
              <a:rPr lang="ru-RU" smtClean="0">
                <a:latin typeface="Times New Roman" pitchFamily="18" charset="0"/>
                <a:cs typeface="Times New Roman" pitchFamily="18" charset="0"/>
              </a:rPr>
              <a:t>железничка пруга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-Поједини профил на реци Ветерници </a:t>
            </a:r>
            <a:endParaRPr lang="ru-RU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-Подручја око шире зоне градског језгра </a:t>
            </a:r>
          </a:p>
          <a:p>
            <a:endParaRPr lang="ru-RU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26472" y="3411257"/>
            <a:ext cx="1967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-Река Ветерница у делу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тока који пролази кроз град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6600" y="3349702"/>
            <a:ext cx="2209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>
                <a:latin typeface="Times New Roman" pitchFamily="18" charset="0"/>
                <a:cs typeface="Times New Roman" pitchFamily="18" charset="0"/>
              </a:rPr>
              <a:t>-Парк природе Хисар </a:t>
            </a:r>
            <a:endParaRPr lang="ru-RU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Река Ветерница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у свом горњем току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animBg="1"/>
      <p:bldP spid="196" grpId="0" animBg="1"/>
      <p:bldP spid="197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57150"/>
            <a:ext cx="3571446" cy="5049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5479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133349"/>
            <a:ext cx="868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2800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 pitchFamily="18" charset="0"/>
                <a:cs typeface="Times New Roman" pitchFamily="18" charset="0"/>
              </a:rPr>
              <a:t>Мере заштите и приоритетне активности у заштити животне средине</a:t>
            </a:r>
            <a:endParaRPr lang="en-US" sz="2800" b="1" dirty="0">
              <a:solidFill>
                <a:schemeClr val="accent2">
                  <a:lumMod val="20000"/>
                  <a:lumOff val="8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1200150"/>
            <a:ext cx="7772400" cy="52322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-Већа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примена обновљивих извора енергије за топлификацију домаћинстава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природни гас);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-Забрана свих активности око водоизворишта, подземних и површинских вода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ru-RU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1836" y="3409950"/>
            <a:ext cx="3775364" cy="52322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sr-Cyrl-RS" dirty="0">
                <a:latin typeface="Times New Roman" pitchFamily="18" charset="0"/>
                <a:cs typeface="Times New Roman" pitchFamily="18" charset="0"/>
              </a:rPr>
              <a:t>-Санација дивљих </a:t>
            </a:r>
            <a:r>
              <a:rPr lang="sr-Cyrl-RS">
                <a:latin typeface="Times New Roman" pitchFamily="18" charset="0"/>
                <a:cs typeface="Times New Roman" pitchFamily="18" charset="0"/>
              </a:rPr>
              <a:t>депонија</a:t>
            </a:r>
            <a:r>
              <a:rPr lang="sr-Cyrl-RS" smtClean="0"/>
              <a:t>;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Изградња система за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рециклажу отпада</a:t>
            </a:r>
            <a:r>
              <a:rPr lang="ru-RU" smtClean="0"/>
              <a:t>;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98764" y="4095750"/>
            <a:ext cx="5167745" cy="52322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-Подизање звучних баријера око 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путева</a:t>
            </a:r>
            <a:r>
              <a:rPr lang="ru-RU" smtClean="0"/>
              <a:t>;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-Садња одговарајуће вегетације која ће спречити продор буке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1837" y="2724150"/>
            <a:ext cx="6781800" cy="52322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-Забрана одлагања комуналног отпада ван депонија, посебно на плодном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земљишту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Контрола количине унетих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пестицида и других материја у земљиште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ru-RU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7200" y="1859973"/>
            <a:ext cx="7772400" cy="738664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-Заштита водоизворишта као и подземних и површинских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вода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r>
              <a:rPr lang="ru-RU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Повећње капацитета канализационе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мреже кроз градско 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насеље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и повезивање околних насеља </a:t>
            </a:r>
            <a:endParaRPr lang="ru-RU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smtClean="0">
                <a:latin typeface="Times New Roman" pitchFamily="18" charset="0"/>
                <a:cs typeface="Times New Roman" pitchFamily="18" charset="0"/>
              </a:rPr>
              <a:t>на </a:t>
            </a:r>
            <a:r>
              <a:rPr lang="ru-RU">
                <a:latin typeface="Times New Roman" pitchFamily="18" charset="0"/>
                <a:cs typeface="Times New Roman" pitchFamily="18" charset="0"/>
              </a:rPr>
              <a:t>тај систем</a:t>
            </a:r>
            <a:r>
              <a:rPr lang="ru-RU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ru-RU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25000">
              <a:schemeClr val="accent1">
                <a:lumMod val="40000"/>
                <a:lumOff val="60000"/>
              </a:schemeClr>
            </a:gs>
            <a:gs pos="56000">
              <a:schemeClr val="accent1">
                <a:tint val="23500"/>
                <a:satMod val="16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01693"/>
            <a:ext cx="3810000" cy="5539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r-Cyrl-RS" sz="3000" b="1">
                <a:solidFill>
                  <a:schemeClr val="bg1">
                    <a:lumMod val="25000"/>
                  </a:schemeClr>
                </a:solidFill>
                <a:latin typeface="Times New Roman" pitchFamily="18" charset="0"/>
                <a:cs typeface="Times New Roman" pitchFamily="18" charset="0"/>
                <a:sym typeface="Fira Sans SemiBold"/>
              </a:rPr>
              <a:t>Акциони план</a:t>
            </a:r>
            <a:endParaRPr lang="en-US" sz="3000">
              <a:solidFill>
                <a:schemeClr val="bg1">
                  <a:lumMod val="25000"/>
                </a:schemeClr>
              </a:solidFill>
            </a:endParaRPr>
          </a:p>
        </p:txBody>
      </p:sp>
      <p:pic>
        <p:nvPicPr>
          <p:cNvPr id="23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146" b="5474"/>
          <a:stretch/>
        </p:blipFill>
        <p:spPr bwMode="auto">
          <a:xfrm>
            <a:off x="-6927" y="667814"/>
            <a:ext cx="4362911" cy="3887691"/>
          </a:xfrm>
          <a:prstGeom prst="rect">
            <a:avLst/>
          </a:prstGeom>
          <a:noFill/>
          <a:ln>
            <a:solidFill>
              <a:srgbClr val="2F2B2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402" y="655691"/>
            <a:ext cx="6285224" cy="4059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818" y="1885950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dirty="0" smtClean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ХВАЛА НА ПАЖЊИ! </a:t>
            </a:r>
            <a:r>
              <a:rPr lang="sr-Cyrl-RS" sz="3600" b="1" dirty="0" smtClean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  </a:t>
            </a:r>
            <a:endParaRPr lang="en-US" sz="3600" b="1" dirty="0">
              <a:solidFill>
                <a:schemeClr val="bg2">
                  <a:lumMod val="1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1943101" y="585355"/>
            <a:ext cx="5172729" cy="7269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Cyrl-RS" sz="3600">
                <a:solidFill>
                  <a:schemeClr val="bg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Уводне карактеристике </a:t>
            </a:r>
            <a:endParaRPr sz="3600">
              <a:solidFill>
                <a:schemeClr val="bg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2050473" y="1319645"/>
            <a:ext cx="3124200" cy="344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Југоисточни </a:t>
            </a: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део </a:t>
            </a:r>
            <a:r>
              <a:rPr lang="ru-RU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Србије</a:t>
            </a:r>
            <a:r>
              <a:rPr lang="en-US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, </a:t>
            </a:r>
            <a:r>
              <a:rPr lang="sr-Cyrl-RS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Јабланички округ</a:t>
            </a:r>
            <a:endParaRPr lang="ru-RU" sz="1500">
              <a:solidFill>
                <a:schemeClr val="bg2">
                  <a:lumMod val="25000"/>
                </a:schemeClr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У срцу простране и плодне лесковачке котлине, дугачке 50 km и широке 45 km</a:t>
            </a:r>
          </a:p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Подручје </a:t>
            </a:r>
            <a:r>
              <a:rPr lang="ru-RU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града </a:t>
            </a: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је на надморској висини од 210-240 m</a:t>
            </a:r>
          </a:p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Попис из 2011. године броји 60.288 становника </a:t>
            </a:r>
          </a:p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Кроз град протиче река </a:t>
            </a:r>
            <a:r>
              <a:rPr lang="ru-RU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Ветерница</a:t>
            </a:r>
          </a:p>
          <a:p>
            <a:pPr marL="285750" lvl="0" indent="-285750">
              <a:spcBef>
                <a:spcPts val="600"/>
              </a:spcBef>
              <a:buClr>
                <a:schemeClr val="bg2">
                  <a:lumMod val="25000"/>
                </a:schemeClr>
              </a:buClr>
              <a:buSzPts val="1100"/>
              <a:buFont typeface="Arial" pitchFamily="34" charset="0"/>
              <a:buChar char="•"/>
            </a:pPr>
            <a:r>
              <a:rPr lang="ru-RU" sz="150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Транзитни карактер</a:t>
            </a:r>
            <a:endParaRPr lang="ru-RU" sz="1500">
              <a:solidFill>
                <a:schemeClr val="bg2">
                  <a:lumMod val="25000"/>
                </a:schemeClr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5607252" y="1547892"/>
            <a:ext cx="3079500" cy="22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26"/>
          <a:stretch/>
        </p:blipFill>
        <p:spPr>
          <a:xfrm>
            <a:off x="1" y="590550"/>
            <a:ext cx="1943100" cy="8883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352550"/>
            <a:ext cx="2548992" cy="360045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481455" y="3938154"/>
            <a:ext cx="630382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599218" y="4552949"/>
            <a:ext cx="1413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b="1" smtClean="0">
                <a:solidFill>
                  <a:schemeClr val="bg1">
                    <a:lumMod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Град Лесковац</a:t>
            </a:r>
            <a:endParaRPr lang="en-US" b="1">
              <a:solidFill>
                <a:schemeClr val="bg1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00500" y="830996"/>
            <a:ext cx="1143000" cy="120735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026249336"/>
              </p:ext>
            </p:extLst>
          </p:nvPr>
        </p:nvGraphicFramePr>
        <p:xfrm>
          <a:off x="533400" y="2076448"/>
          <a:ext cx="3429000" cy="2400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1340854"/>
            <a:ext cx="339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2000" b="1" dirty="0">
                <a:solidFill>
                  <a:schemeClr val="bg2">
                    <a:lumMod val="25000"/>
                  </a:schemeClr>
                </a:solidFill>
                <a:latin typeface="Times New Roman"/>
                <a:ea typeface="Times New Roman"/>
              </a:rPr>
              <a:t>Просторни план </a:t>
            </a:r>
            <a:endParaRPr lang="sr-Cyrl-RS" sz="2000" b="1" dirty="0" smtClean="0">
              <a:solidFill>
                <a:schemeClr val="bg2">
                  <a:lumMod val="25000"/>
                </a:schemeClr>
              </a:solidFill>
              <a:latin typeface="Times New Roman"/>
              <a:ea typeface="Times New Roman"/>
            </a:endParaRPr>
          </a:p>
          <a:p>
            <a:pPr algn="ctr"/>
            <a:r>
              <a:rPr lang="sr-Cyrl-RS" sz="2000" b="1" dirty="0" smtClean="0">
                <a:solidFill>
                  <a:schemeClr val="bg2">
                    <a:lumMod val="25000"/>
                  </a:schemeClr>
                </a:solidFill>
                <a:latin typeface="Times New Roman"/>
                <a:ea typeface="Times New Roman"/>
              </a:rPr>
              <a:t>Републике </a:t>
            </a:r>
            <a:r>
              <a:rPr lang="sr-Cyrl-RS" sz="2000" b="1" dirty="0">
                <a:solidFill>
                  <a:schemeClr val="bg2">
                    <a:lumMod val="25000"/>
                  </a:schemeClr>
                </a:solidFill>
                <a:latin typeface="Times New Roman"/>
                <a:ea typeface="Times New Roman"/>
              </a:rPr>
              <a:t>Србије</a:t>
            </a:r>
            <a:endParaRPr 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411" y="878412"/>
            <a:ext cx="1150162" cy="11125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43500" y="1304254"/>
            <a:ext cx="381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2000" b="1" dirty="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Регионални просторни план општина Јижног Поморавља</a:t>
            </a:r>
            <a:endParaRPr lang="en-US" sz="2000" b="1" dirty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9144000" cy="95410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sr-Cyrl-RS" sz="2800" b="1" dirty="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Обавезе и услови из планске документације </a:t>
            </a:r>
          </a:p>
          <a:p>
            <a:pPr algn="ctr"/>
            <a:r>
              <a:rPr lang="sr-Cyrl-RS" sz="2800" b="1" dirty="0" smtClean="0">
                <a:solidFill>
                  <a:schemeClr val="bg2">
                    <a:lumMod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вишег реда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57800" y="2071253"/>
            <a:ext cx="343592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-Квалитет ваздуха може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се сврстати у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задовољавајући;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-Очуван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квалитет изворишта вода у брдско-планинским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подручјима;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-Задовољавајући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квалитет земљишта и велике површине под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шумама;</a:t>
            </a:r>
          </a:p>
          <a:p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-Квалитет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животне средине може се сматрати </a:t>
            </a:r>
            <a:r>
              <a:rPr lang="ru-RU" sz="1600" u="sng" dirty="0">
                <a:latin typeface="Times New Roman" pitchFamily="18" charset="0"/>
                <a:cs typeface="Times New Roman" pitchFamily="18" charset="0"/>
              </a:rPr>
              <a:t>условно повољним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на већем делу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подручја.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A889C71-278D-45C1-B542-3BEDDB678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>
                                            <p:graphicEl>
                                              <a:dgm id="{DA889C71-278D-45C1-B542-3BEDDB678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graphicEl>
                                              <a:dgm id="{DA889C71-278D-45C1-B542-3BEDDB678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graphicEl>
                                              <a:dgm id="{DA889C71-278D-45C1-B542-3BEDDB678C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graphicEl>
                                              <a:dgm id="{DA889C71-278D-45C1-B542-3BEDDB678C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ctrTitle"/>
          </p:nvPr>
        </p:nvSpPr>
        <p:spPr>
          <a:xfrm>
            <a:off x="228600" y="133350"/>
            <a:ext cx="8153400" cy="1777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sz="360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Општи и посебни циљеви заштите животне средине</a:t>
            </a:r>
            <a:endParaRPr sz="3600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1"/>
          </p:nvPr>
        </p:nvSpPr>
        <p:spPr>
          <a:xfrm>
            <a:off x="304800" y="2469823"/>
            <a:ext cx="2895600" cy="231172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Clr>
                <a:srgbClr val="000000"/>
              </a:buClr>
              <a:buSzTx/>
            </a:pPr>
            <a:r>
              <a:rPr lang="ru-RU" sz="1400" b="1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Заштита и унапређење животне средине као основе уравнотеженог развоја, заустављање деградације, превентивна заштита </a:t>
            </a:r>
            <a:r>
              <a:rPr lang="ru-RU" sz="1400" b="1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планираних </a:t>
            </a:r>
            <a:r>
              <a:rPr lang="ru-RU" sz="1400" b="1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активности које могу угрозити </a:t>
            </a:r>
            <a:r>
              <a:rPr lang="ru-RU" sz="1400" b="1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квалитет животне средине санацијом </a:t>
            </a:r>
            <a:r>
              <a:rPr lang="ru-RU" sz="1400" b="1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и </a:t>
            </a:r>
            <a:r>
              <a:rPr lang="ru-RU" sz="1400" b="1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ревитализацијом </a:t>
            </a:r>
            <a:r>
              <a:rPr lang="ru-RU" sz="1400" b="1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угрожених подручја.</a:t>
            </a:r>
            <a:endParaRPr lang="en-US" sz="1400" b="1" dirty="0">
              <a:solidFill>
                <a:schemeClr val="bg1">
                  <a:lumMod val="10000"/>
                </a:schemeClr>
              </a:solidFill>
              <a:latin typeface="Times New Roman" pitchFamily="18" charset="0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57600" y="2471554"/>
            <a:ext cx="54101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</a:t>
            </a: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редузимањем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превентивних мера за смањење загађења ваздуха, воде и земљишта; </a:t>
            </a:r>
          </a:p>
          <a:p>
            <a:pPr marL="285750" lvl="0" indent="-285750">
              <a:buFont typeface="Arial" pitchFamily="34" charset="0"/>
              <a:buChar char="•"/>
            </a:pP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Увођење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правила и мера, дефинисање приоритета и утврђивање критеријума заштите животне средине; </a:t>
            </a:r>
          </a:p>
          <a:p>
            <a:pPr marL="285750" lvl="0" indent="-285750">
              <a:buFont typeface="Arial" pitchFamily="34" charset="0"/>
              <a:buChar char="•"/>
            </a:pP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Очување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постојећих природних вредности и природних </a:t>
            </a: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ресурса;</a:t>
            </a:r>
            <a:endParaRPr lang="ru-RU" dirty="0">
              <a:solidFill>
                <a:schemeClr val="bg1">
                  <a:lumMod val="1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50" lvl="0" indent="-285750">
              <a:buFont typeface="Arial" pitchFamily="34" charset="0"/>
              <a:buChar char="•"/>
            </a:pP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Контрола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свих облика загађивања и </a:t>
            </a: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праћење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стања квалитета животне средине; </a:t>
            </a:r>
          </a:p>
          <a:p>
            <a:pPr marL="285750" lvl="0" indent="-285750">
              <a:buFont typeface="Arial" pitchFamily="34" charset="0"/>
              <a:buChar char="•"/>
            </a:pP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Повећање инвестиција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за заштиту животне средине и институционално, организационо и кадровско јачање система; </a:t>
            </a:r>
          </a:p>
          <a:p>
            <a:pPr marL="285750" lvl="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Ј</a:t>
            </a: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ачање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нивоа еколошке </a:t>
            </a:r>
            <a:r>
              <a:rPr lang="ru-RU" dirty="0" smtClean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свести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solidFill>
                <a:schemeClr val="bg1">
                  <a:lumMod val="1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0" y="2023434"/>
            <a:ext cx="2286000" cy="442674"/>
          </a:xfrm>
          <a:prstGeom prst="round2Diag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sr-Cyrl-RS" sz="2000" b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Општи циљ</a:t>
            </a:r>
            <a:endParaRPr lang="en-US" sz="2000" b="1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45182" y="2027148"/>
            <a:ext cx="2971800" cy="442674"/>
          </a:xfrm>
          <a:prstGeom prst="round2Diag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sr-Cyrl-RS" sz="2000" b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Посебни циљеви</a:t>
            </a:r>
            <a:endParaRPr lang="en-US" sz="2000" b="1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962400" y="1047750"/>
            <a:ext cx="1219200" cy="106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008892308"/>
              </p:ext>
            </p:extLst>
          </p:nvPr>
        </p:nvGraphicFramePr>
        <p:xfrm>
          <a:off x="685800" y="2114550"/>
          <a:ext cx="7772400" cy="2656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1047750"/>
            <a:ext cx="7467600" cy="954107"/>
          </a:xfrm>
          <a:prstGeom prst="rect">
            <a:avLst/>
          </a:prstGeom>
          <a:solidFill>
            <a:srgbClr val="92D050">
              <a:alpha val="63922"/>
            </a:srgbClr>
          </a:solidFill>
        </p:spPr>
        <p:txBody>
          <a:bodyPr wrap="square" rtlCol="0">
            <a:spAutoFit/>
          </a:bodyPr>
          <a:lstStyle/>
          <a:p>
            <a:pPr marL="38100" lvl="0" algn="ctr">
              <a:spcBef>
                <a:spcPts val="600"/>
              </a:spcBef>
              <a:buClr>
                <a:srgbClr val="DFEADF"/>
              </a:buClr>
              <a:buSzPts val="3000"/>
            </a:pPr>
            <a:r>
              <a:rPr lang="sr-Cyrl-RS" sz="2800" b="1">
                <a:solidFill>
                  <a:srgbClr val="DFEADF">
                    <a:lumMod val="10000"/>
                  </a:srgbClr>
                </a:solidFill>
                <a:latin typeface="Times New Roman" pitchFamily="18" charset="0"/>
                <a:ea typeface="Roboto"/>
                <a:cs typeface="Times New Roman" pitchFamily="18" charset="0"/>
                <a:sym typeface="Roboto"/>
              </a:rPr>
              <a:t>Идентификација подричја са највећим еколошким проблемима</a:t>
            </a:r>
            <a:endParaRPr lang="en-US" sz="2800" b="1">
              <a:solidFill>
                <a:srgbClr val="DFEADF">
                  <a:lumMod val="10000"/>
                </a:srgbClr>
              </a:solidFill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3762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ctrTitle" idx="4294967295"/>
          </p:nvPr>
        </p:nvSpPr>
        <p:spPr>
          <a:xfrm>
            <a:off x="533400" y="285750"/>
            <a:ext cx="8021250" cy="628688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ru-RU" sz="330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Стање и проблеми квалитета ваздуха</a:t>
            </a:r>
            <a:endParaRPr sz="3300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4294967295"/>
          </p:nvPr>
        </p:nvSpPr>
        <p:spPr>
          <a:xfrm>
            <a:off x="609600" y="895350"/>
            <a:ext cx="7848600" cy="3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sr-Cyrl-R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</a:t>
            </a: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аобраћај, индустрија,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застареле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технологије, недовољно пречишћавање емитованих гасовитих супстанци, доминантног коришћења необновљивих енергената, лоше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одржавање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0" lvl="0" indent="0">
              <a:buNone/>
            </a:pPr>
            <a:endParaRPr lang="sr-Cyrl-RS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Завод за јавно здравље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Лесковац;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-4 </a:t>
            </a:r>
            <a:r>
              <a:rPr lang="sr-Cyrl-R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мерна места </a:t>
            </a:r>
            <a:r>
              <a:rPr lang="sr-Cyrl-RS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граду</a:t>
            </a:r>
          </a:p>
          <a:p>
            <a:pPr marL="0" lvl="0" indent="0">
              <a:buNone/>
            </a:pPr>
            <a:endParaRPr lang="sr-Cyrl-RS" sz="1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-Концентрације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сумпордиоксида,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чађи,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азотдиоксида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(24</a:t>
            </a:r>
            <a:r>
              <a:rPr lang="en-U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h)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 тешких метала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(Cd, Pb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Zn)</a:t>
            </a:r>
            <a:r>
              <a:rPr lang="sr-Cyrl-RS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месечно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-Све концентрације су испод граничних вредности, сем у сезони 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ложења;</a:t>
            </a:r>
          </a:p>
          <a:p>
            <a:pPr marL="0" lvl="0" indent="0">
              <a:buNone/>
            </a:pPr>
            <a:endParaRPr lang="sr-Cyrl-RS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Стопа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оболевања на 100.000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становника за сва респираторна обољења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је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већа у грејној сезони за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око 80%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 односу на вангрејну сезону, што се може довести у везу са повећаним загађењем ваздуха у том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периоду.</a:t>
            </a:r>
            <a:endParaRPr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ctrTitle" idx="4294967295"/>
          </p:nvPr>
        </p:nvSpPr>
        <p:spPr>
          <a:xfrm>
            <a:off x="762000" y="285750"/>
            <a:ext cx="7701000" cy="4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sr-Cyrl-RS" sz="330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Стање и проблеми квалитета </a:t>
            </a:r>
            <a:r>
              <a:rPr lang="sr-Cyrl-RS" sz="330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вода</a:t>
            </a:r>
            <a:endParaRPr sz="3300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4294967295"/>
          </p:nvPr>
        </p:nvSpPr>
        <p:spPr>
          <a:xfrm>
            <a:off x="381000" y="666750"/>
            <a:ext cx="8458200" cy="3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Регионални водосистем “Барје</a:t>
            </a: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” (</a:t>
            </a:r>
            <a:r>
              <a:rPr lang="en-US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II </a:t>
            </a:r>
            <a:r>
              <a:rPr lang="sr-Cyrl-R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класа бонитета);</a:t>
            </a:r>
          </a:p>
          <a:p>
            <a:pPr marL="0" lvl="0" indent="0">
              <a:buNone/>
            </a:pPr>
            <a:endParaRPr lang="sr-Cyrl-RS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-Водоснадбевање из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подземних вода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путем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бунара;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-Подземна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изворишта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су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највећој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мери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задовољавајућа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 поред садржаја гвожђа и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мангана;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етретиране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индустријске и комуналне отпадне воде, дренажне воде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из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пољопривреде и депонија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недовољно развијен комунални систем за одвођење и пречишћавање отпадних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вода;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-3 мерне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станице :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Лесковац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(Ветерница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), Печењевце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(Јабланица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 и Грделица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(Јужна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Морава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-ЗЗЗЗ у Лесковцу, ЈKП „Водовод“ – Лесковац, „Др Милан Јовановић - Батут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“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Београд;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-Река Ветерница је водоток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II класе, а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 горњем току водоток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класе;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-Контрола квалитета вода реке Ветернице вршена на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10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карактеристичних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профила;</a:t>
            </a:r>
          </a:p>
          <a:p>
            <a:pPr marL="0" lvl="0" indent="0">
              <a:buNone/>
            </a:pPr>
            <a:endParaRPr lang="ru-RU" sz="1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-Изградња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постројења за пречишћавање отпадних 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вода и </a:t>
            </a:r>
            <a:r>
              <a:rPr lang="ru-RU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проширење канализационе </a:t>
            </a:r>
            <a:r>
              <a:rPr lang="ru-RU" sz="15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мреже </a:t>
            </a:r>
            <a:r>
              <a:rPr lang="ru-RU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en-US" sz="15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&gt;</a:t>
            </a:r>
            <a:r>
              <a:rPr lang="ru-RU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 насеља.</a:t>
            </a:r>
            <a:endParaRPr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0" y="133350"/>
            <a:ext cx="9144000" cy="574500"/>
          </a:xfrm>
          <a:prstGeom prst="round1Rect">
            <a:avLst/>
          </a:prstGeom>
          <a:solidFill>
            <a:srgbClr val="6D4925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Cyrl-RS" sz="3200" dirty="0">
                <a:solidFill>
                  <a:schemeClr val="accent5">
                    <a:lumMod val="20000"/>
                    <a:lumOff val="80000"/>
                  </a:schemeClr>
                </a:solidFill>
                <a:latin typeface="Times New Roman" pitchFamily="18" charset="0"/>
                <a:cs typeface="Times New Roman" pitchFamily="18" charset="0"/>
              </a:rPr>
              <a:t>Стање и проблеми </a:t>
            </a:r>
            <a:r>
              <a:rPr lang="sr-Cyrl-RS" sz="3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Times New Roman" pitchFamily="18" charset="0"/>
                <a:cs typeface="Times New Roman" pitchFamily="18" charset="0"/>
              </a:rPr>
              <a:t>квалитета земљишта</a:t>
            </a:r>
            <a:endParaRPr sz="32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" y="895350"/>
            <a:ext cx="6858000" cy="3962400"/>
          </a:xfrm>
        </p:spPr>
        <p:txBody>
          <a:bodyPr/>
          <a:lstStyle/>
          <a:p>
            <a:pPr marL="76200" indent="0">
              <a:buNone/>
            </a:pPr>
            <a:r>
              <a:rPr lang="sr-Cyrl-RS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Обрадиво земљиште захвата око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53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000 ha </a:t>
            </a:r>
            <a:endParaRPr lang="sr-Cyrl-RS" sz="1600" b="1" dirty="0" smtClean="0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  <a:p>
            <a:pPr marL="76200" indent="0">
              <a:buNone/>
            </a:pPr>
            <a:r>
              <a:rPr lang="sr-Cyrl-RS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I </a:t>
            </a:r>
            <a:r>
              <a:rPr lang="ru-RU" sz="1600" b="1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класа 1500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ha, I, II и део III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око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15000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ha,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IV и V око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47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%, део </a:t>
            </a:r>
            <a:r>
              <a:rPr lang="en-US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VI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en-US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VII</a:t>
            </a:r>
            <a:r>
              <a:rPr lang="sr-Cyrl-RS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 и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VIII око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20%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површина;</a:t>
            </a:r>
          </a:p>
          <a:p>
            <a:pPr marL="76200" indent="0">
              <a:buNone/>
            </a:pP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-Алувијум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, смонице, подгајњача, подзол, елувијална и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делувијална;</a:t>
            </a:r>
          </a:p>
          <a:p>
            <a:pPr marL="76200" indent="0">
              <a:buNone/>
            </a:pP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-Доминира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слабо до средње кисело (40% површине) и јако кисело (29% површине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pPr marL="76200" indent="0">
              <a:buNone/>
            </a:pP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-Лош третман отпада, индустрија, саобраћај, неконтролисана примена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вештачких ђубрива и пестицида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и одсуство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контроле квалитета вода која се користе за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наводњавање;</a:t>
            </a:r>
          </a:p>
          <a:p>
            <a:pPr marL="76200" indent="0">
              <a:buNone/>
            </a:pP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-Смањење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pH вредности земљишта за 0,2 – 0,3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јединице</a:t>
            </a:r>
            <a:r>
              <a:rPr lang="ru-RU" sz="1600" b="1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, смањења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хумуса, фосфора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ru-RU" sz="1600" b="1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калијума </a:t>
            </a:r>
            <a:r>
              <a:rPr lang="ru-RU" sz="1600" b="1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– погоршања </a:t>
            </a:r>
            <a:r>
              <a:rPr lang="ru-RU" sz="16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квалитета земљишта </a:t>
            </a: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(јака киселост).</a:t>
            </a:r>
          </a:p>
          <a:p>
            <a:pPr marL="76200" indent="0">
              <a:buNone/>
            </a:pPr>
            <a:r>
              <a:rPr lang="ru-RU" sz="1600" b="1" dirty="0" smtClean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-8 браунфилд локација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>
            <a:spLocks noGrp="1"/>
          </p:cNvSpPr>
          <p:nvPr>
            <p:ph type="body" idx="1"/>
          </p:nvPr>
        </p:nvSpPr>
        <p:spPr>
          <a:xfrm>
            <a:off x="609600" y="1657350"/>
            <a:ext cx="4161276" cy="31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sr-Cyrl-RS" sz="14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Дневна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количина комуналног отпада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0,4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кг/становнику (146 кг/годишње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pPr marL="0" lvl="0" indent="0">
              <a:buNone/>
            </a:pP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-20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% сеоских насеља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ван система организованог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одношења комуналног отпада</a:t>
            </a:r>
            <a:endParaRPr lang="ru-RU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sz="1400" dirty="0" err="1">
                <a:latin typeface="Times New Roman" pitchFamily="18" charset="0"/>
                <a:cs typeface="Times New Roman" pitchFamily="18" charset="0"/>
              </a:rPr>
              <a:t>Porr-Werner&amp;Weber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Лесковац;</a:t>
            </a:r>
          </a:p>
          <a:p>
            <a:pPr marL="0" lvl="0" indent="0">
              <a:buNone/>
            </a:pP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-Привремене депоније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за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одлагање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грађевинског отпада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: Доња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Јајна,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Горње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Стопање и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Винарце;</a:t>
            </a:r>
          </a:p>
          <a:p>
            <a:pPr marL="0" lvl="0" indent="0">
              <a:buNone/>
            </a:pP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-ЈКП „Комуналац“ се бави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јавном хигијеном, градским зеленилом и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одржавањем гробља;</a:t>
            </a:r>
          </a:p>
          <a:p>
            <a:pPr marL="0" lvl="0" indent="0">
              <a:buNone/>
            </a:pP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-Преко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20 „дивљих депонија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“.</a:t>
            </a:r>
            <a:endParaRPr lang="ru-RU" sz="14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4" name="Google Shape;164;p27"/>
          <p:cNvSpPr txBox="1">
            <a:spLocks noGrp="1"/>
          </p:cNvSpPr>
          <p:nvPr>
            <p:ph type="body" idx="2"/>
          </p:nvPr>
        </p:nvSpPr>
        <p:spPr>
          <a:xfrm>
            <a:off x="4696691" y="2046641"/>
            <a:ext cx="4343400" cy="305580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sr-Latn-RS" sz="140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Прихвата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комунални отпад из 6 општина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sr-Cyrl-RS" sz="140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sr-Cyrl-RS" sz="140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Локација задовољава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све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услове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и критеријуме предвиђене законском регулативом и подзаконским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актима;</a:t>
            </a:r>
          </a:p>
          <a:p>
            <a:pPr marL="0" lvl="0" indent="0">
              <a:buNone/>
            </a:pP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-Примарна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и секундарна селекција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отпада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пре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депоновања;</a:t>
            </a:r>
            <a:endParaRPr lang="sr-Cyrl-R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-Зона 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санитарне депоније, са зоном санитарне заштите обухвата око </a:t>
            </a:r>
            <a:r>
              <a:rPr lang="ru-RU" sz="1400" dirty="0" smtClean="0">
                <a:latin typeface="Times New Roman" pitchFamily="18" charset="0"/>
                <a:cs typeface="Times New Roman" pitchFamily="18" charset="0"/>
              </a:rPr>
              <a:t>75 </a:t>
            </a: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hа;</a:t>
            </a:r>
          </a:p>
          <a:p>
            <a:pPr marL="0" lvl="0" indent="0">
              <a:buNone/>
            </a:pPr>
            <a:r>
              <a:rPr lang="ru-RU" sz="1400" smtClean="0">
                <a:latin typeface="Times New Roman" pitchFamily="18" charset="0"/>
                <a:cs typeface="Times New Roman" pitchFamily="18" charset="0"/>
              </a:rPr>
              <a:t>-Плато </a:t>
            </a:r>
            <a:r>
              <a:rPr lang="ru-RU" sz="1400">
                <a:latin typeface="Times New Roman" pitchFamily="18" charset="0"/>
                <a:cs typeface="Times New Roman" pitchFamily="18" charset="0"/>
              </a:rPr>
              <a:t>са постројењем за пречишћавање отпадних вода</a:t>
            </a:r>
            <a:endParaRPr lang="sr-Cyrl-R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endParaRPr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1974273" y="606136"/>
            <a:ext cx="5410200" cy="7269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sz="3200" smtClean="0">
                <a:solidFill>
                  <a:schemeClr val="accent4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Управљање отпадом</a:t>
            </a:r>
            <a:endParaRPr sz="3200">
              <a:solidFill>
                <a:schemeClr val="accent4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"/>
          <a:stretch/>
        </p:blipFill>
        <p:spPr>
          <a:xfrm>
            <a:off x="-6927" y="590550"/>
            <a:ext cx="1981200" cy="1006746"/>
          </a:xfrm>
          <a:prstGeom prst="rect">
            <a:avLst/>
          </a:prstGeom>
        </p:spPr>
      </p:pic>
      <p:pic>
        <p:nvPicPr>
          <p:cNvPr id="1028" name="Picture 4" descr="C:\Users\Silvija\AppData\Local\Microsoft\Windows\INetCache\IE\K9QJP6TF\recycle-crystal-earth-vector-icon_800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666750"/>
            <a:ext cx="444353" cy="47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724400" y="1504950"/>
            <a:ext cx="3581400" cy="5539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r-Cyrl-RS" sz="1500" b="1">
                <a:solidFill>
                  <a:srgbClr val="524F40"/>
                </a:solidFill>
                <a:latin typeface="Times New Roman" pitchFamily="18" charset="0"/>
                <a:cs typeface="Times New Roman" pitchFamily="18" charset="0"/>
              </a:rPr>
              <a:t>Регионална санитарна депонија „Жељковац“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iel template">
  <a:themeElements>
    <a:clrScheme name="Custom 9">
      <a:dk1>
        <a:sysClr val="windowText" lastClr="000000"/>
      </a:dk1>
      <a:lt1>
        <a:srgbClr val="E2ECE3"/>
      </a:lt1>
      <a:dk2>
        <a:srgbClr val="DFEADF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A5A5A5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1094</Words>
  <Application>Microsoft Office PowerPoint</Application>
  <PresentationFormat>On-screen Show (16:9)</PresentationFormat>
  <Paragraphs>125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Roboto Slab</vt:lpstr>
      <vt:lpstr>Georgia</vt:lpstr>
      <vt:lpstr>Roboto</vt:lpstr>
      <vt:lpstr>Times New Roman</vt:lpstr>
      <vt:lpstr>Wingdings</vt:lpstr>
      <vt:lpstr>Oxygen</vt:lpstr>
      <vt:lpstr>Fira Sans SemiBold</vt:lpstr>
      <vt:lpstr>Ariel template</vt:lpstr>
      <vt:lpstr>Сегмент заштите животне средине у просторном плану града Лесковца</vt:lpstr>
      <vt:lpstr>Уводне карактеристике </vt:lpstr>
      <vt:lpstr>PowerPoint Presentation</vt:lpstr>
      <vt:lpstr>Општи и посебни циљеви заштите животне средине</vt:lpstr>
      <vt:lpstr>PowerPoint Presentation</vt:lpstr>
      <vt:lpstr>Стање и проблеми квалитета ваздуха</vt:lpstr>
      <vt:lpstr>Стање и проблеми квалитета вода</vt:lpstr>
      <vt:lpstr>Стање и проблеми квалитета земљишта</vt:lpstr>
      <vt:lpstr>Управљање отпадом</vt:lpstr>
      <vt:lpstr>Стање и проблеми буке</vt:lpstr>
      <vt:lpstr>Категоризација животне средине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Silvija</cp:lastModifiedBy>
  <cp:revision>54</cp:revision>
  <dcterms:modified xsi:type="dcterms:W3CDTF">2022-01-24T18:15:05Z</dcterms:modified>
</cp:coreProperties>
</file>